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714" r:id="rId2"/>
    <p:sldMasterId id="2147483726" r:id="rId3"/>
  </p:sldMasterIdLst>
  <p:notesMasterIdLst>
    <p:notesMasterId r:id="rId31"/>
  </p:notesMasterIdLst>
  <p:sldIdLst>
    <p:sldId id="272" r:id="rId4"/>
    <p:sldId id="297" r:id="rId5"/>
    <p:sldId id="316" r:id="rId6"/>
    <p:sldId id="391" r:id="rId7"/>
    <p:sldId id="436" r:id="rId8"/>
    <p:sldId id="444" r:id="rId9"/>
    <p:sldId id="446" r:id="rId10"/>
    <p:sldId id="447" r:id="rId11"/>
    <p:sldId id="441" r:id="rId12"/>
    <p:sldId id="433" r:id="rId13"/>
    <p:sldId id="435" r:id="rId14"/>
    <p:sldId id="442" r:id="rId15"/>
    <p:sldId id="376" r:id="rId16"/>
    <p:sldId id="437" r:id="rId17"/>
    <p:sldId id="424" r:id="rId18"/>
    <p:sldId id="432" r:id="rId19"/>
    <p:sldId id="448" r:id="rId20"/>
    <p:sldId id="449" r:id="rId21"/>
    <p:sldId id="377" r:id="rId22"/>
    <p:sldId id="430" r:id="rId23"/>
    <p:sldId id="450" r:id="rId24"/>
    <p:sldId id="451" r:id="rId25"/>
    <p:sldId id="453" r:id="rId26"/>
    <p:sldId id="452" r:id="rId27"/>
    <p:sldId id="425" r:id="rId28"/>
    <p:sldId id="454" r:id="rId29"/>
    <p:sldId id="276" r:id="rId30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5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432" y="96"/>
      </p:cViewPr>
      <p:guideLst>
        <p:guide orient="horz" pos="2205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980F71-6DF8-4D7B-8645-8245019ED6A4}" type="datetimeFigureOut">
              <a:rPr lang="zh-TW" altLang="en-US" smtClean="0"/>
              <a:t>2018/7/19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D7475F-3C00-41B3-B270-C377B555FD6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924123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2018/7/19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300722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2018/7/19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741121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2018/7/19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120152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2018/7/19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98432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2018/7/19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1306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2018/7/19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97975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2018/7/19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4777933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2018/7/19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4057970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2018/7/19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8964533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2018/7/19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1749577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93A55AF3-65BE-4A52-9C80-AC6B0002B79E}" type="datetimeFigureOut">
              <a:rPr lang="zh-TW" altLang="en-US" smtClean="0"/>
              <a:t>2018/7/19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497201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2018/7/19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676137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2018/7/19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7417668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2018/7/19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7564296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2018/7/19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7918277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93A55AF3-65BE-4A52-9C80-AC6B0002B79E}" type="datetimeFigureOut">
              <a:rPr lang="zh-TW" altLang="en-US" smtClean="0"/>
              <a:t>2018/7/19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788390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2018/7/19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7382800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2018/7/19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557426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2018/7/19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6771784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2018/7/19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164845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2018/7/19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045439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2018/7/19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856046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2018/7/19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8098398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2018/7/19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099255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2018/7/19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8589658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2018/7/19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5518184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2018/7/19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924407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2018/7/19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  <a:latin typeface="微軟正黑體" panose="020B0604030504040204" pitchFamily="34" charset="-120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  <a:latin typeface="微軟正黑體" panose="020B0604030504040204" pitchFamily="34" charset="-120"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299383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2018/7/19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1775123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2018/7/19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  <a:latin typeface="微軟正黑體" panose="020B0604030504040204" pitchFamily="34" charset="-120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  <a:latin typeface="微軟正黑體" panose="020B0604030504040204" pitchFamily="34" charset="-120"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193145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2018/7/19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300902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2018/7/19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617753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2018/7/19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21363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2018/7/19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731466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2018/7/19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089455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2018/7/19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904439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2018/7/19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412017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2018/7/19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569605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2018/7/19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923697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17" Type="http://schemas.openxmlformats.org/officeDocument/2006/relationships/slideLayout" Target="../slideLayouts/slideLayout39.xml"/><Relationship Id="rId2" Type="http://schemas.openxmlformats.org/officeDocument/2006/relationships/slideLayout" Target="../slideLayouts/slideLayout24.xml"/><Relationship Id="rId16" Type="http://schemas.openxmlformats.org/officeDocument/2006/relationships/slideLayout" Target="../slideLayouts/slideLayout38.xml"/><Relationship Id="rId20" Type="http://schemas.openxmlformats.org/officeDocument/2006/relationships/image" Target="../media/image5.png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32.xml"/><Relationship Id="rId19" Type="http://schemas.openxmlformats.org/officeDocument/2006/relationships/image" Target="../media/image4.png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微軟正黑體" panose="020B0604030504040204" pitchFamily="34" charset="-120"/>
              </a:defRPr>
            </a:lvl1pPr>
          </a:lstStyle>
          <a:p>
            <a:fld id="{93A55AF3-65BE-4A52-9C80-AC6B0002B79E}" type="datetimeFigureOut">
              <a:rPr lang="zh-TW" altLang="en-US" smtClean="0"/>
              <a:pPr/>
              <a:t>2018/7/19</a:t>
            </a:fld>
            <a:endParaRPr lang="zh-TW" alt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微軟正黑體" panose="020B0604030504040204" pitchFamily="34" charset="-120"/>
              </a:defRPr>
            </a:lvl1pPr>
          </a:lstStyle>
          <a:p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微軟正黑體" panose="020B0604030504040204" pitchFamily="34" charset="-120"/>
              </a:defRPr>
            </a:lvl1pPr>
          </a:lstStyle>
          <a:p>
            <a:fld id="{44347033-0982-4FF6-80D1-B94E0375A58D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4713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微軟正黑體" panose="020B0604030504040204" pitchFamily="34" charset="-12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微軟正黑體" panose="020B0604030504040204" pitchFamily="34" charset="-12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軟正黑體" panose="020B0604030504040204" pitchFamily="34" charset="-12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微軟正黑體" panose="020B0604030504040204" pitchFamily="34" charset="-12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軟正黑體" panose="020B0604030504040204" pitchFamily="34" charset="-12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軟正黑體" panose="020B0604030504040204" pitchFamily="34" charset="-12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3A55AF3-65BE-4A52-9C80-AC6B0002B79E}" type="datetimeFigureOut">
              <a:rPr lang="zh-TW" altLang="en-US" smtClean="0"/>
              <a:t>2018/7/19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57972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微軟正黑體" panose="020B0604030504040204" pitchFamily="34" charset="-120"/>
              </a:defRPr>
            </a:lvl1pPr>
          </a:lstStyle>
          <a:p>
            <a:fld id="{93A55AF3-65BE-4A52-9C80-AC6B0002B79E}" type="datetimeFigureOut">
              <a:rPr lang="zh-TW" altLang="en-US" smtClean="0"/>
              <a:pPr/>
              <a:t>2018/7/19</a:t>
            </a:fld>
            <a:endParaRPr lang="zh-TW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微軟正黑體" panose="020B0604030504040204" pitchFamily="34" charset="-120"/>
              </a:defRPr>
            </a:lvl1pPr>
          </a:lstStyle>
          <a:p>
            <a:endParaRPr lang="zh-TW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微軟正黑體" panose="020B0604030504040204" pitchFamily="34" charset="-120"/>
              </a:defRPr>
            </a:lvl1pPr>
          </a:lstStyle>
          <a:p>
            <a:fld id="{44347033-0982-4FF6-80D1-B94E0375A58D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073630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  <p:sldLayoutId id="2147483739" r:id="rId13"/>
    <p:sldLayoutId id="2147483740" r:id="rId14"/>
    <p:sldLayoutId id="2147483741" r:id="rId15"/>
    <p:sldLayoutId id="2147483742" r:id="rId16"/>
    <p:sldLayoutId id="2147483743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微軟正黑體" panose="020B0604030504040204" pitchFamily="34" charset="-120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微軟正黑體" panose="020B0604030504040204" pitchFamily="34" charset="-120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微軟正黑體" panose="020B0604030504040204" pitchFamily="34" charset="-120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微軟正黑體" panose="020B0604030504040204" pitchFamily="34" charset="-120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微軟正黑體" panose="020B0604030504040204" pitchFamily="34" charset="-120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微軟正黑體" panose="020B0604030504040204" pitchFamily="34" charset="-120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goo.gl/Cmd8SN" TargetMode="External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tech.yandex.com/catboost/doc/dg/installation/python-installation-method-conda-install-docpage/" TargetMode="Externa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yperopt/hyperopt/wiki" TargetMode="External"/><Relationship Id="rId2" Type="http://schemas.openxmlformats.org/officeDocument/2006/relationships/hyperlink" Target="https://github.com/hyperopt/hyperopt" TargetMode="Externa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goo.gl/Cmd8SN" TargetMode="Externa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3430068" y="2023143"/>
            <a:ext cx="533186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4800" b="1" spc="603" dirty="0" smtClean="0">
                <a:latin typeface="微軟正黑體" panose="020B0604030504040204" pitchFamily="34" charset="-120"/>
              </a:rPr>
              <a:t>Python Tutorial</a:t>
            </a:r>
          </a:p>
          <a:p>
            <a:pPr algn="ctr"/>
            <a:r>
              <a:rPr lang="zh-TW" altLang="en-US" sz="4800" b="1" spc="603" dirty="0" smtClean="0">
                <a:latin typeface="微軟正黑體" panose="020B0604030504040204" pitchFamily="34" charset="-120"/>
              </a:rPr>
              <a:t>第十二週</a:t>
            </a:r>
            <a:endParaRPr lang="zh-TW" altLang="en-US" sz="4800" b="1" spc="603" dirty="0">
              <a:latin typeface="微軟正黑體" panose="020B0604030504040204" pitchFamily="34" charset="-120"/>
            </a:endParaRPr>
          </a:p>
        </p:txBody>
      </p:sp>
      <p:sp>
        <p:nvSpPr>
          <p:cNvPr id="74" name="矩形 73"/>
          <p:cNvSpPr/>
          <p:nvPr/>
        </p:nvSpPr>
        <p:spPr>
          <a:xfrm>
            <a:off x="550250" y="5662959"/>
            <a:ext cx="130516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0"/>
              </a:spcAft>
            </a:pPr>
            <a:r>
              <a:rPr lang="en-US" altLang="zh-TW" spc="300" dirty="0" smtClean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新細明體" panose="02020500000000000000" pitchFamily="18" charset="-120"/>
              </a:rPr>
              <a:t>2018.07</a:t>
            </a:r>
            <a:endParaRPr lang="en-US" altLang="zh-TW" spc="30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新細明體" panose="02020500000000000000" pitchFamily="18" charset="-120"/>
            </a:endParaRPr>
          </a:p>
          <a:p>
            <a:pPr algn="ctr">
              <a:spcAft>
                <a:spcPts val="0"/>
              </a:spcAft>
            </a:pPr>
            <a:r>
              <a:rPr lang="zh-TW" altLang="en-US" spc="3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新細明體" panose="02020500000000000000" pitchFamily="18" charset="-120"/>
              </a:rPr>
              <a:t>王金</a:t>
            </a:r>
            <a:r>
              <a:rPr lang="zh-TW" altLang="en-US" spc="300" dirty="0">
                <a:latin typeface="微軟正黑體" panose="020B0604030504040204" pitchFamily="34" charset="-120"/>
                <a:ea typeface="微軟正黑體" panose="020B0604030504040204" pitchFamily="34" charset="-120"/>
                <a:cs typeface="新細明體" panose="02020500000000000000" pitchFamily="18" charset="-120"/>
              </a:rPr>
              <a:t>旺</a:t>
            </a:r>
            <a:endParaRPr lang="zh-TW" altLang="zh-TW" spc="30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210719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9712022" y="5387418"/>
            <a:ext cx="18559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ref</a:t>
            </a:r>
            <a:r>
              <a:rPr lang="zh-TW" altLang="en-US" dirty="0" smtClean="0"/>
              <a:t>：</a:t>
            </a:r>
            <a:r>
              <a:rPr lang="en-US" altLang="zh-TW" dirty="0">
                <a:hlinkClick r:id="rId2"/>
              </a:rPr>
              <a:t>https://goo.gl/Cmd8SN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578" y="1164262"/>
            <a:ext cx="8311223" cy="5146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052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Hyperopt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介紹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—Hyperopt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安裝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1097280" y="188607"/>
            <a:ext cx="2895298" cy="369332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TW" dirty="0" err="1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Hyperopt</a:t>
            </a:r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介紹</a:t>
            </a:r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8873066" y="5453119"/>
            <a:ext cx="25621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ref: </a:t>
            </a:r>
            <a:r>
              <a:rPr lang="en-US" altLang="zh-TW" dirty="0">
                <a:hlinkClick r:id="rId2"/>
              </a:rPr>
              <a:t>http://hyperopt.github.io/hyperopt//</a:t>
            </a:r>
            <a:endParaRPr lang="en-US" altLang="zh-TW" dirty="0" smtClean="0"/>
          </a:p>
          <a:p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3"/>
          <a:srcRect l="24722" t="32534" r="26944" b="45679"/>
          <a:stretch/>
        </p:blipFill>
        <p:spPr>
          <a:xfrm>
            <a:off x="936414" y="2336801"/>
            <a:ext cx="7936652" cy="2624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612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Hyperopt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介紹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—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相關文件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endParaRPr lang="en-US" altLang="zh-TW" sz="2800" dirty="0" smtClean="0">
              <a:latin typeface="+mn-ea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altLang="zh-TW" sz="2800" dirty="0" err="1" smtClean="0">
                <a:latin typeface="+mn-ea"/>
              </a:rPr>
              <a:t>Github</a:t>
            </a:r>
            <a:r>
              <a:rPr lang="zh-TW" altLang="en-US" sz="2800" dirty="0" smtClean="0">
                <a:latin typeface="+mn-ea"/>
              </a:rPr>
              <a:t>：</a:t>
            </a:r>
            <a:r>
              <a:rPr lang="en-US" altLang="zh-TW" sz="2800" dirty="0">
                <a:latin typeface="+mn-ea"/>
                <a:hlinkClick r:id="rId2"/>
              </a:rPr>
              <a:t>https://</a:t>
            </a:r>
            <a:r>
              <a:rPr lang="en-US" altLang="zh-TW" sz="2800" dirty="0" smtClean="0">
                <a:latin typeface="+mn-ea"/>
                <a:hlinkClick r:id="rId2"/>
              </a:rPr>
              <a:t>github.com/hyperopt/hyperopt</a:t>
            </a:r>
            <a:endParaRPr lang="en-US" altLang="zh-TW" sz="2800" dirty="0" smtClean="0">
              <a:latin typeface="+mn-ea"/>
            </a:endParaRPr>
          </a:p>
          <a:p>
            <a:pPr marL="457200" indent="-457200">
              <a:buFont typeface="+mj-lt"/>
              <a:buAutoNum type="arabicPeriod"/>
            </a:pPr>
            <a:endParaRPr lang="en-US" altLang="zh-TW" sz="2800" dirty="0" smtClean="0">
              <a:latin typeface="+mn-ea"/>
            </a:endParaRPr>
          </a:p>
          <a:p>
            <a:pPr marL="457200" indent="-457200">
              <a:buFont typeface="+mj-lt"/>
              <a:buAutoNum type="arabicPeriod"/>
            </a:pPr>
            <a:endParaRPr lang="en-US" altLang="zh-TW" sz="2800" dirty="0" smtClean="0">
              <a:latin typeface="+mn-ea"/>
            </a:endParaRPr>
          </a:p>
          <a:p>
            <a:pPr marL="457200" indent="-457200">
              <a:buFont typeface="+mj-lt"/>
              <a:buAutoNum type="arabicPeriod"/>
            </a:pPr>
            <a:r>
              <a:rPr lang="zh-TW" altLang="en-US" sz="2800" dirty="0" smtClean="0">
                <a:latin typeface="+mn-ea"/>
              </a:rPr>
              <a:t>官方文檔：</a:t>
            </a:r>
            <a:r>
              <a:rPr lang="en-US" altLang="zh-TW" sz="2800" dirty="0">
                <a:latin typeface="+mn-ea"/>
              </a:rPr>
              <a:t> </a:t>
            </a:r>
            <a:r>
              <a:rPr lang="en-US" altLang="zh-TW" sz="2800" dirty="0">
                <a:latin typeface="+mn-ea"/>
                <a:hlinkClick r:id="rId3"/>
              </a:rPr>
              <a:t>https://</a:t>
            </a:r>
            <a:r>
              <a:rPr lang="en-US" altLang="zh-TW" sz="2800" dirty="0" smtClean="0">
                <a:latin typeface="+mn-ea"/>
                <a:hlinkClick r:id="rId3"/>
              </a:rPr>
              <a:t>github.com/hyperopt/hyperopt/wiki</a:t>
            </a:r>
            <a:endParaRPr lang="en-US" altLang="zh-TW" sz="2800" dirty="0" smtClean="0">
              <a:latin typeface="+mn-ea"/>
            </a:endParaRPr>
          </a:p>
          <a:p>
            <a:pPr marL="457200" indent="-457200">
              <a:buFont typeface="+mj-lt"/>
              <a:buAutoNum type="arabicPeriod"/>
            </a:pPr>
            <a:endParaRPr lang="en-US" altLang="zh-TW" sz="2800" dirty="0">
              <a:latin typeface="+mn-ea"/>
            </a:endParaRPr>
          </a:p>
          <a:p>
            <a:pPr marL="457200" indent="-457200">
              <a:buFont typeface="+mj-lt"/>
              <a:buAutoNum type="arabicPeriod"/>
            </a:pPr>
            <a:endParaRPr lang="en-US" altLang="zh-TW" sz="2800" dirty="0" smtClean="0">
              <a:latin typeface="+mn-ea"/>
            </a:endParaRPr>
          </a:p>
          <a:p>
            <a:pPr marL="457200" indent="-457200">
              <a:buFont typeface="+mj-lt"/>
              <a:buAutoNum type="arabicPeriod"/>
            </a:pPr>
            <a:endParaRPr lang="en-US" altLang="zh-TW" sz="2800" dirty="0" smtClean="0">
              <a:latin typeface="+mn-ea"/>
            </a:endParaRPr>
          </a:p>
          <a:p>
            <a:pPr marL="457200" indent="-457200">
              <a:buFont typeface="+mj-lt"/>
              <a:buAutoNum type="arabicPeriod"/>
            </a:pPr>
            <a:endParaRPr lang="zh-TW" altLang="en-US" sz="2800" dirty="0">
              <a:latin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097280" y="188607"/>
            <a:ext cx="2895298" cy="369332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TW" dirty="0" err="1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Hyperopt</a:t>
            </a:r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介紹</a:t>
            </a:r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27583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9"/>
          <p:cNvSpPr>
            <a:spLocks noGrp="1"/>
          </p:cNvSpPr>
          <p:nvPr>
            <p:ph type="title"/>
          </p:nvPr>
        </p:nvSpPr>
        <p:spPr>
          <a:xfrm>
            <a:off x="0" y="3057525"/>
            <a:ext cx="6761693" cy="885825"/>
          </a:xfrm>
          <a:noFill/>
        </p:spPr>
        <p:txBody>
          <a:bodyPr>
            <a:noAutofit/>
          </a:bodyPr>
          <a:lstStyle/>
          <a:p>
            <a:pPr algn="ctr"/>
            <a:r>
              <a:rPr lang="en-US" altLang="zh-TW" sz="4800" b="1" spc="300" dirty="0" err="1" smtClean="0">
                <a:solidFill>
                  <a:schemeClr val="bg1"/>
                </a:solidFill>
              </a:rPr>
              <a:t>CatBoost</a:t>
            </a:r>
            <a:r>
              <a:rPr lang="zh-TW" altLang="en-US" sz="4800" b="1" spc="300" dirty="0" smtClean="0">
                <a:solidFill>
                  <a:schemeClr val="bg1"/>
                </a:solidFill>
              </a:rPr>
              <a:t>參數調整</a:t>
            </a:r>
            <a:r>
              <a:rPr lang="en-US" altLang="zh-TW" sz="4800" spc="-1" dirty="0">
                <a:solidFill>
                  <a:schemeClr val="bg1"/>
                </a:solidFill>
              </a:rPr>
              <a:t>—</a:t>
            </a:r>
            <a:r>
              <a:rPr lang="en-US" altLang="zh-TW" sz="4800" b="1" spc="300" dirty="0" smtClean="0">
                <a:solidFill>
                  <a:schemeClr val="bg1"/>
                </a:solidFill>
              </a:rPr>
              <a:t/>
            </a:r>
            <a:br>
              <a:rPr lang="en-US" altLang="zh-TW" sz="4800" b="1" spc="300" dirty="0" smtClean="0">
                <a:solidFill>
                  <a:schemeClr val="bg1"/>
                </a:solidFill>
              </a:rPr>
            </a:br>
            <a:r>
              <a:rPr lang="en-US" altLang="zh-TW" sz="4800" b="1" spc="300" dirty="0" smtClean="0">
                <a:solidFill>
                  <a:schemeClr val="bg1"/>
                </a:solidFill>
              </a:rPr>
              <a:t>Hyperopt</a:t>
            </a:r>
            <a:r>
              <a:rPr lang="zh-TW" altLang="en-US" sz="4800" b="1" spc="300" dirty="0" smtClean="0">
                <a:solidFill>
                  <a:schemeClr val="bg1"/>
                </a:solidFill>
              </a:rPr>
              <a:t>使用範例</a:t>
            </a:r>
            <a:endParaRPr lang="zh-TW" altLang="en-US" sz="4800" b="1" spc="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6756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1071880" y="197074"/>
            <a:ext cx="2875431" cy="369332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TW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CatBoost</a:t>
            </a:r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參數調整</a:t>
            </a:r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/>
          <a:srcRect l="14166" t="24568" r="7917" b="5062"/>
          <a:stretch/>
        </p:blipFill>
        <p:spPr>
          <a:xfrm>
            <a:off x="1071880" y="566406"/>
            <a:ext cx="9951274" cy="5681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478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1071880" y="197074"/>
            <a:ext cx="2857324" cy="369332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TW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CatBoost</a:t>
            </a:r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參數調整</a:t>
            </a:r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l="14097" t="30617" r="38820" b="30000"/>
          <a:stretch/>
        </p:blipFill>
        <p:spPr>
          <a:xfrm>
            <a:off x="1071880" y="1278465"/>
            <a:ext cx="8655585" cy="4072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738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1071880" y="197074"/>
            <a:ext cx="2857324" cy="369332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TW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CatBoost</a:t>
            </a:r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參數調整</a:t>
            </a:r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/>
          <a:srcRect l="13680" t="23951" r="7848" b="39382"/>
          <a:stretch/>
        </p:blipFill>
        <p:spPr>
          <a:xfrm>
            <a:off x="1071880" y="1278465"/>
            <a:ext cx="10114963" cy="3657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578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1071880" y="197074"/>
            <a:ext cx="2857324" cy="369332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TW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CatBoost</a:t>
            </a:r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參數調整</a:t>
            </a:r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/>
          <a:srcRect l="14027" t="24444" r="17293" b="12346"/>
          <a:stretch/>
        </p:blipFill>
        <p:spPr>
          <a:xfrm>
            <a:off x="1057964" y="727273"/>
            <a:ext cx="10076071" cy="5216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385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1071880" y="197074"/>
            <a:ext cx="2857324" cy="369332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TW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CatBoost</a:t>
            </a:r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參數調整</a:t>
            </a:r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/>
          <a:srcRect l="13947" t="27442" r="8883" b="10631"/>
          <a:stretch/>
        </p:blipFill>
        <p:spPr>
          <a:xfrm>
            <a:off x="1071880" y="735738"/>
            <a:ext cx="10074573" cy="5038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05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071880" y="197074"/>
            <a:ext cx="2875431" cy="369332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TW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CatBoost</a:t>
            </a:r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參數調整</a:t>
            </a:r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/>
          <a:srcRect l="13886" t="26271" r="14233" b="27921"/>
          <a:stretch/>
        </p:blipFill>
        <p:spPr>
          <a:xfrm>
            <a:off x="1047737" y="1218256"/>
            <a:ext cx="10062855" cy="4304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547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CustomShape 1"/>
          <p:cNvSpPr/>
          <p:nvPr/>
        </p:nvSpPr>
        <p:spPr>
          <a:xfrm>
            <a:off x="1295280" y="982080"/>
            <a:ext cx="9600120" cy="1302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 err="1">
                <a:solidFill>
                  <a:srgbClr val="262626"/>
                </a:solidFill>
                <a:latin typeface="微軟正黑體" panose="020B0604030504040204" pitchFamily="34" charset="-120"/>
                <a:ea typeface="DejaVu Sans"/>
              </a:rPr>
              <a:t>本週目標</a:t>
            </a:r>
            <a:endParaRPr lang="en-US" sz="4400" b="0" strike="noStrike" spc="-1" dirty="0">
              <a:latin typeface="微軟正黑體" panose="020B0604030504040204" pitchFamily="34" charset="-120"/>
            </a:endParaRPr>
          </a:p>
        </p:txBody>
      </p:sp>
      <p:sp>
        <p:nvSpPr>
          <p:cNvPr id="252" name="CustomShape 2"/>
          <p:cNvSpPr/>
          <p:nvPr/>
        </p:nvSpPr>
        <p:spPr>
          <a:xfrm>
            <a:off x="1295280" y="2557080"/>
            <a:ext cx="10210920" cy="331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85840" indent="-284760">
              <a:spcBef>
                <a:spcPts val="641"/>
              </a:spcBef>
              <a:spcAft>
                <a:spcPts val="601"/>
              </a:spcAft>
              <a:buClr>
                <a:srgbClr val="0F6FC6"/>
              </a:buClr>
              <a:buSzPct val="115000"/>
              <a:buFont typeface="Arial"/>
              <a:buChar char="•"/>
            </a:pPr>
            <a:r>
              <a:rPr lang="en-US" altLang="zh-TW" sz="3200" spc="-1" dirty="0" err="1" smtClean="0">
                <a:latin typeface="微軟正黑體" panose="020B0604030504040204" pitchFamily="34" charset="-120"/>
              </a:rPr>
              <a:t>Hyperopt</a:t>
            </a:r>
            <a:r>
              <a:rPr lang="zh-TW" altLang="en-US" sz="3200" spc="-1" dirty="0" smtClean="0">
                <a:latin typeface="微軟正黑體" panose="020B0604030504040204" pitchFamily="34" charset="-120"/>
              </a:rPr>
              <a:t>介紹</a:t>
            </a:r>
            <a:endParaRPr lang="en-US" altLang="zh-TW" sz="3200" spc="-1" dirty="0">
              <a:latin typeface="微軟正黑體" panose="020B0604030504040204" pitchFamily="34" charset="-120"/>
            </a:endParaRPr>
          </a:p>
          <a:p>
            <a:pPr marL="285840" indent="-284760">
              <a:lnSpc>
                <a:spcPct val="100000"/>
              </a:lnSpc>
              <a:spcBef>
                <a:spcPts val="641"/>
              </a:spcBef>
              <a:spcAft>
                <a:spcPts val="601"/>
              </a:spcAft>
              <a:buClr>
                <a:srgbClr val="0F6FC6"/>
              </a:buClr>
              <a:buSzPct val="115000"/>
              <a:buFont typeface="Arial"/>
              <a:buChar char="•"/>
            </a:pPr>
            <a:endParaRPr lang="en-US" altLang="zh-TW" sz="3200" spc="-1" dirty="0" smtClean="0">
              <a:latin typeface="微軟正黑體" panose="020B0604030504040204" pitchFamily="34" charset="-120"/>
            </a:endParaRPr>
          </a:p>
          <a:p>
            <a:pPr marL="285840" indent="-284760">
              <a:lnSpc>
                <a:spcPct val="100000"/>
              </a:lnSpc>
              <a:spcBef>
                <a:spcPts val="641"/>
              </a:spcBef>
              <a:spcAft>
                <a:spcPts val="601"/>
              </a:spcAft>
              <a:buClr>
                <a:srgbClr val="0F6FC6"/>
              </a:buClr>
              <a:buSzPct val="115000"/>
              <a:buFont typeface="Arial"/>
              <a:buChar char="•"/>
            </a:pPr>
            <a:r>
              <a:rPr lang="en-US" altLang="zh-TW" sz="3200" spc="-1" dirty="0" smtClean="0">
                <a:latin typeface="微軟正黑體" panose="020B0604030504040204" pitchFamily="34" charset="-120"/>
              </a:rPr>
              <a:t>CatBoost</a:t>
            </a:r>
            <a:r>
              <a:rPr lang="zh-TW" altLang="en-US" sz="3200" spc="-1" dirty="0" smtClean="0">
                <a:latin typeface="微軟正黑體" panose="020B0604030504040204" pitchFamily="34" charset="-120"/>
              </a:rPr>
              <a:t>參數調整</a:t>
            </a:r>
            <a:r>
              <a:rPr lang="en-US" altLang="zh-TW" sz="3200" spc="-1" dirty="0" smtClean="0">
                <a:latin typeface="微軟正黑體" panose="020B0604030504040204" pitchFamily="34" charset="-120"/>
              </a:rPr>
              <a:t>—</a:t>
            </a:r>
            <a:br>
              <a:rPr lang="en-US" altLang="zh-TW" sz="3200" spc="-1" dirty="0" smtClean="0">
                <a:latin typeface="微軟正黑體" panose="020B0604030504040204" pitchFamily="34" charset="-120"/>
              </a:rPr>
            </a:br>
            <a:r>
              <a:rPr lang="en-US" altLang="zh-TW" sz="3200" spc="-1" dirty="0" smtClean="0">
                <a:latin typeface="微軟正黑體" panose="020B0604030504040204" pitchFamily="34" charset="-120"/>
              </a:rPr>
              <a:t>Hyperopt</a:t>
            </a:r>
            <a:r>
              <a:rPr lang="zh-TW" altLang="en-US" sz="3200" spc="-1" dirty="0" smtClean="0">
                <a:latin typeface="微軟正黑體" panose="020B0604030504040204" pitchFamily="34" charset="-120"/>
              </a:rPr>
              <a:t>的使用範例</a:t>
            </a:r>
            <a:r>
              <a:rPr lang="en-US" altLang="zh-TW" sz="3200" spc="-1" dirty="0" smtClean="0">
                <a:latin typeface="微軟正黑體" panose="020B0604030504040204" pitchFamily="34" charset="-120"/>
              </a:rPr>
              <a:t/>
            </a:r>
            <a:br>
              <a:rPr lang="en-US" altLang="zh-TW" sz="3200" spc="-1" dirty="0" smtClean="0">
                <a:latin typeface="微軟正黑體" panose="020B0604030504040204" pitchFamily="34" charset="-120"/>
              </a:rPr>
            </a:br>
            <a:endParaRPr lang="en-US" altLang="zh-TW" sz="3200" spc="-1" dirty="0" smtClean="0">
              <a:latin typeface="微軟正黑體" panose="020B0604030504040204" pitchFamily="34" charset="-120"/>
            </a:endParaRPr>
          </a:p>
          <a:p>
            <a:pPr marL="285840" indent="-284760">
              <a:lnSpc>
                <a:spcPct val="100000"/>
              </a:lnSpc>
              <a:spcBef>
                <a:spcPts val="641"/>
              </a:spcBef>
              <a:spcAft>
                <a:spcPts val="601"/>
              </a:spcAft>
              <a:buClr>
                <a:srgbClr val="0F6FC6"/>
              </a:buClr>
              <a:buSzPct val="115000"/>
              <a:buFont typeface="Arial"/>
              <a:buChar char="•"/>
            </a:pPr>
            <a:endParaRPr lang="en-US" altLang="zh-TW" sz="3200" spc="-1" dirty="0" smtClean="0">
              <a:latin typeface="微軟正黑體" panose="020B0604030504040204" pitchFamily="34" charset="-120"/>
            </a:endParaRPr>
          </a:p>
          <a:p>
            <a:pPr marL="285840" indent="-284760">
              <a:spcBef>
                <a:spcPts val="641"/>
              </a:spcBef>
              <a:spcAft>
                <a:spcPts val="601"/>
              </a:spcAft>
              <a:buClr>
                <a:srgbClr val="0F6FC6"/>
              </a:buClr>
              <a:buSzPct val="115000"/>
              <a:buFont typeface="Arial"/>
              <a:buChar char="•"/>
            </a:pPr>
            <a:endParaRPr lang="en-US" altLang="zh-TW" sz="3200" spc="-1" dirty="0" smtClean="0">
              <a:latin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27255353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071880" y="197074"/>
            <a:ext cx="2866377" cy="369332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TW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CatBoost</a:t>
            </a:r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參數調整</a:t>
            </a:r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880" y="566406"/>
            <a:ext cx="8910320" cy="5728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725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071880" y="197074"/>
            <a:ext cx="2866377" cy="369332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TW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CatBoost</a:t>
            </a:r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參數調整</a:t>
            </a:r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/>
          <a:srcRect l="14097" t="25555" r="43750" b="28272"/>
          <a:stretch/>
        </p:blipFill>
        <p:spPr>
          <a:xfrm>
            <a:off x="1071880" y="566406"/>
            <a:ext cx="9316720" cy="5740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513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071880" y="197074"/>
            <a:ext cx="2866377" cy="369332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TW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CatBoost</a:t>
            </a:r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參數調整</a:t>
            </a:r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/>
          <a:srcRect l="14028" t="28395" r="8334" b="16666"/>
          <a:stretch/>
        </p:blipFill>
        <p:spPr>
          <a:xfrm>
            <a:off x="1053619" y="676471"/>
            <a:ext cx="10084762" cy="5013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181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071880" y="197074"/>
            <a:ext cx="2866377" cy="369332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TW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CatBoost</a:t>
            </a:r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參數調整</a:t>
            </a:r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/>
          <a:srcRect l="13889" t="27160" r="15000" b="49012"/>
          <a:stretch/>
        </p:blipFill>
        <p:spPr>
          <a:xfrm>
            <a:off x="1064780" y="1743273"/>
            <a:ext cx="10062439" cy="3252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403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071880" y="197074"/>
            <a:ext cx="2866377" cy="369332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TW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CatBoost</a:t>
            </a:r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參數調整</a:t>
            </a:r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190" y="965199"/>
            <a:ext cx="9773077" cy="4839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045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1071880" y="197074"/>
            <a:ext cx="2875431" cy="369332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TW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CatBoost</a:t>
            </a:r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參數調整</a:t>
            </a:r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/>
          <a:srcRect l="14028" t="28889" r="55764" b="27901"/>
          <a:stretch/>
        </p:blipFill>
        <p:spPr>
          <a:xfrm>
            <a:off x="1071880" y="1159934"/>
            <a:ext cx="5024120" cy="4042394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3"/>
          <a:srcRect l="13958" t="29259" r="55972" b="27531"/>
          <a:stretch/>
        </p:blipFill>
        <p:spPr>
          <a:xfrm>
            <a:off x="6273800" y="1159934"/>
            <a:ext cx="5071533" cy="4099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955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1071880" y="197074"/>
            <a:ext cx="2875431" cy="369332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TW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CatBoost</a:t>
            </a:r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參數調整</a:t>
            </a:r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l="13820" t="25555" r="56180" b="29012"/>
          <a:stretch/>
        </p:blipFill>
        <p:spPr>
          <a:xfrm>
            <a:off x="6261947" y="1134533"/>
            <a:ext cx="5184986" cy="4416838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/>
          <a:srcRect l="13958" t="24444" r="55903" b="32346"/>
          <a:stretch/>
        </p:blipFill>
        <p:spPr>
          <a:xfrm>
            <a:off x="1071880" y="1244600"/>
            <a:ext cx="5088467" cy="4103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734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zh-TW" altLang="en-US" sz="6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謝謝您的聆聽</a:t>
            </a:r>
            <a:endParaRPr lang="zh-TW" altLang="en-US" sz="6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009984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9"/>
          <p:cNvSpPr>
            <a:spLocks noGrp="1"/>
          </p:cNvSpPr>
          <p:nvPr>
            <p:ph type="title"/>
          </p:nvPr>
        </p:nvSpPr>
        <p:spPr>
          <a:xfrm>
            <a:off x="968375" y="2724149"/>
            <a:ext cx="6428306" cy="885825"/>
          </a:xfrm>
          <a:noFill/>
        </p:spPr>
        <p:txBody>
          <a:bodyPr>
            <a:noAutofit/>
          </a:bodyPr>
          <a:lstStyle/>
          <a:p>
            <a:pPr algn="ctr"/>
            <a:r>
              <a:rPr lang="en-US" altLang="zh-TW" sz="4800" b="1" spc="300" dirty="0" err="1" smtClean="0">
                <a:solidFill>
                  <a:schemeClr val="bg1"/>
                </a:solidFill>
              </a:rPr>
              <a:t>Hyperopt</a:t>
            </a:r>
            <a:r>
              <a:rPr lang="zh-TW" altLang="en-US" sz="4800" b="1" spc="300" dirty="0" smtClean="0">
                <a:solidFill>
                  <a:schemeClr val="bg1"/>
                </a:solidFill>
              </a:rPr>
              <a:t>介紹</a:t>
            </a:r>
            <a:endParaRPr lang="zh-TW" altLang="en-US" sz="4800" b="1" spc="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6224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Hyperopt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介紹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1097280" y="188607"/>
            <a:ext cx="2895298" cy="369332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TW" dirty="0" err="1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Hyperopt</a:t>
            </a:r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介紹</a:t>
            </a:r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>
          <a:xfrm>
            <a:off x="1097280" y="1845734"/>
            <a:ext cx="10231120" cy="402336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l"/>
            </a:pPr>
            <a:endParaRPr lang="en-US" altLang="zh-TW" sz="2800" dirty="0" smtClean="0">
              <a:latin typeface="+mj-ea"/>
              <a:ea typeface="+mj-ea"/>
            </a:endParaRP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en-US" altLang="zh-TW" sz="2800" dirty="0" smtClean="0">
                <a:latin typeface="+mj-ea"/>
                <a:ea typeface="+mj-ea"/>
              </a:rPr>
              <a:t>Hyperopt</a:t>
            </a:r>
            <a:r>
              <a:rPr lang="zh-TW" altLang="en-US" sz="2800" dirty="0" smtClean="0">
                <a:latin typeface="+mj-ea"/>
                <a:ea typeface="+mj-ea"/>
              </a:rPr>
              <a:t>為一個</a:t>
            </a:r>
            <a:r>
              <a:rPr lang="en-US" altLang="zh-TW" sz="2800" dirty="0" smtClean="0">
                <a:latin typeface="+mj-ea"/>
                <a:ea typeface="+mj-ea"/>
              </a:rPr>
              <a:t>python</a:t>
            </a:r>
            <a:r>
              <a:rPr lang="zh-TW" altLang="en-US" sz="2800" dirty="0" smtClean="0">
                <a:latin typeface="+mj-ea"/>
                <a:ea typeface="+mj-ea"/>
              </a:rPr>
              <a:t>套件，可用來調整</a:t>
            </a:r>
            <a:r>
              <a:rPr lang="en-US" altLang="zh-TW" sz="2800" dirty="0" err="1" smtClean="0">
                <a:latin typeface="+mj-ea"/>
                <a:ea typeface="+mj-ea"/>
              </a:rPr>
              <a:t>sklearn</a:t>
            </a:r>
            <a:r>
              <a:rPr lang="zh-TW" altLang="en-US" sz="2800" dirty="0" smtClean="0">
                <a:latin typeface="+mj-ea"/>
                <a:ea typeface="+mj-ea"/>
              </a:rPr>
              <a:t>、</a:t>
            </a:r>
            <a:r>
              <a:rPr lang="en-US" altLang="zh-TW" sz="2800" dirty="0" err="1" smtClean="0">
                <a:latin typeface="+mj-ea"/>
                <a:ea typeface="+mj-ea"/>
              </a:rPr>
              <a:t>Keras</a:t>
            </a:r>
            <a:r>
              <a:rPr lang="en-US" altLang="zh-TW" sz="2800" dirty="0" smtClean="0">
                <a:latin typeface="+mj-ea"/>
                <a:ea typeface="+mj-ea"/>
              </a:rPr>
              <a:t/>
            </a:r>
            <a:br>
              <a:rPr lang="en-US" altLang="zh-TW" sz="2800" dirty="0" smtClean="0">
                <a:latin typeface="+mj-ea"/>
                <a:ea typeface="+mj-ea"/>
              </a:rPr>
            </a:br>
            <a:r>
              <a:rPr lang="zh-TW" altLang="en-US" sz="2800" dirty="0" smtClean="0">
                <a:latin typeface="+mj-ea"/>
                <a:ea typeface="+mj-ea"/>
              </a:rPr>
              <a:t> 演算法的參數。</a:t>
            </a:r>
            <a:endParaRPr lang="en-US" altLang="zh-TW" sz="2800" dirty="0" smtClean="0">
              <a:latin typeface="+mj-ea"/>
              <a:ea typeface="+mj-ea"/>
            </a:endParaRPr>
          </a:p>
          <a:p>
            <a:pPr>
              <a:buFont typeface="Wingdings" panose="05000000000000000000" pitchFamily="2" charset="2"/>
              <a:buChar char="l"/>
            </a:pPr>
            <a:endParaRPr lang="zh-TW" altLang="en-US" sz="28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443158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Hyperopt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介紹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—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操作流程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097279" y="1845734"/>
            <a:ext cx="10058401" cy="4402666"/>
          </a:xfrm>
        </p:spPr>
        <p:txBody>
          <a:bodyPr>
            <a:noAutofit/>
          </a:bodyPr>
          <a:lstStyle/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操作流程：</a:t>
            </a:r>
            <a:endParaRPr lang="en-US" altLang="zh-TW" sz="26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98398" lvl="2" indent="-514350">
              <a:lnSpc>
                <a:spcPct val="150000"/>
              </a:lnSpc>
              <a:buFont typeface="+mj-lt"/>
              <a:buAutoNum type="arabicPeriod"/>
            </a:pPr>
            <a:r>
              <a:rPr lang="zh-TW" altLang="en-US" sz="2600" dirty="0" smtClean="0">
                <a:latin typeface="微軟正黑體" panose="020B0604030504040204" pitchFamily="34" charset="-120"/>
              </a:rPr>
              <a:t>定義</a:t>
            </a:r>
            <a:r>
              <a:rPr lang="zh-TW" altLang="en-US" sz="2600" dirty="0">
                <a:latin typeface="微軟正黑體" panose="020B0604030504040204" pitchFamily="34" charset="-120"/>
              </a:rPr>
              <a:t>目標函數</a:t>
            </a:r>
            <a:r>
              <a:rPr lang="zh-TW" altLang="en-US" sz="2600" dirty="0" smtClean="0">
                <a:latin typeface="微軟正黑體" panose="020B0604030504040204" pitchFamily="34" charset="-120"/>
              </a:rPr>
              <a:t>，</a:t>
            </a:r>
            <a:r>
              <a:rPr lang="en-US" altLang="zh-TW" sz="2600" dirty="0" err="1" smtClean="0">
                <a:latin typeface="微軟正黑體" panose="020B0604030504040204" pitchFamily="34" charset="-120"/>
              </a:rPr>
              <a:t>Hyperopt</a:t>
            </a:r>
            <a:r>
              <a:rPr lang="zh-TW" altLang="en-US" sz="2600" dirty="0" smtClean="0">
                <a:latin typeface="微軟正黑體" panose="020B0604030504040204" pitchFamily="34" charset="-120"/>
              </a:rPr>
              <a:t>最小化目標函數。</a:t>
            </a:r>
            <a:endParaRPr lang="en-US" altLang="zh-TW" sz="2600" dirty="0" smtClean="0">
              <a:latin typeface="微軟正黑體" panose="020B0604030504040204" pitchFamily="34" charset="-120"/>
            </a:endParaRPr>
          </a:p>
          <a:p>
            <a:pPr marL="898398" lvl="2" indent="-514350">
              <a:lnSpc>
                <a:spcPct val="150000"/>
              </a:lnSpc>
              <a:buFont typeface="+mj-lt"/>
              <a:buAutoNum type="arabicPeriod"/>
            </a:pPr>
            <a:endParaRPr lang="en-US" altLang="zh-TW" sz="2600" dirty="0">
              <a:latin typeface="微軟正黑體" panose="020B0604030504040204" pitchFamily="34" charset="-120"/>
            </a:endParaRPr>
          </a:p>
          <a:p>
            <a:pPr marL="898398" lvl="2" indent="-514350">
              <a:lnSpc>
                <a:spcPct val="150000"/>
              </a:lnSpc>
              <a:buFont typeface="+mj-lt"/>
              <a:buAutoNum type="arabicPeriod"/>
            </a:pPr>
            <a:r>
              <a:rPr lang="zh-TW" altLang="en-US" sz="2600" dirty="0" smtClean="0">
                <a:latin typeface="微軟正黑體" panose="020B0604030504040204" pitchFamily="34" charset="-120"/>
              </a:rPr>
              <a:t>定義</a:t>
            </a:r>
            <a:r>
              <a:rPr lang="zh-TW" altLang="en-US" sz="2600" dirty="0">
                <a:latin typeface="微軟正黑體" panose="020B0604030504040204" pitchFamily="34" charset="-120"/>
              </a:rPr>
              <a:t>超參數空間，供</a:t>
            </a:r>
            <a:r>
              <a:rPr lang="en-US" altLang="zh-TW" sz="2600" dirty="0" err="1">
                <a:latin typeface="微軟正黑體" panose="020B0604030504040204" pitchFamily="34" charset="-120"/>
              </a:rPr>
              <a:t>Hyperopt</a:t>
            </a:r>
            <a:r>
              <a:rPr lang="zh-TW" altLang="en-US" sz="2600" dirty="0">
                <a:latin typeface="微軟正黑體" panose="020B0604030504040204" pitchFamily="34" charset="-120"/>
              </a:rPr>
              <a:t>選擇空間內最佳的超參數</a:t>
            </a:r>
            <a:r>
              <a:rPr lang="zh-TW" altLang="en-US" sz="2600" dirty="0" smtClean="0">
                <a:latin typeface="微軟正黑體" panose="020B0604030504040204" pitchFamily="34" charset="-120"/>
              </a:rPr>
              <a:t>組合</a:t>
            </a:r>
            <a:endParaRPr lang="en-US" altLang="zh-TW" sz="2600" dirty="0" smtClean="0">
              <a:latin typeface="微軟正黑體" panose="020B0604030504040204" pitchFamily="34" charset="-120"/>
            </a:endParaRPr>
          </a:p>
          <a:p>
            <a:pPr marL="898398" lvl="2" indent="-514350">
              <a:lnSpc>
                <a:spcPct val="150000"/>
              </a:lnSpc>
              <a:buFont typeface="+mj-lt"/>
              <a:buAutoNum type="arabicPeriod"/>
            </a:pPr>
            <a:endParaRPr lang="zh-TW" altLang="en-US" sz="2600" dirty="0">
              <a:latin typeface="微軟正黑體" panose="020B0604030504040204" pitchFamily="34" charset="-120"/>
            </a:endParaRPr>
          </a:p>
          <a:p>
            <a:pPr marL="898398" lvl="2" indent="-514350">
              <a:lnSpc>
                <a:spcPct val="150000"/>
              </a:lnSpc>
              <a:buFont typeface="+mj-lt"/>
              <a:buAutoNum type="arabicPeriod"/>
            </a:pPr>
            <a:r>
              <a:rPr lang="zh-TW" altLang="en-US" sz="2600" dirty="0" smtClean="0">
                <a:latin typeface="微軟正黑體" panose="020B0604030504040204" pitchFamily="34" charset="-120"/>
              </a:rPr>
              <a:t>定義</a:t>
            </a:r>
            <a:r>
              <a:rPr lang="en-US" altLang="zh-TW" sz="2600" dirty="0" err="1">
                <a:latin typeface="微軟正黑體" panose="020B0604030504040204" pitchFamily="34" charset="-120"/>
              </a:rPr>
              <a:t>Hyperopt</a:t>
            </a:r>
            <a:r>
              <a:rPr lang="zh-TW" altLang="en-US" sz="2600" dirty="0">
                <a:latin typeface="微軟正黑體" panose="020B0604030504040204" pitchFamily="34" charset="-120"/>
              </a:rPr>
              <a:t>搜尋的演算法</a:t>
            </a:r>
            <a:r>
              <a:rPr lang="en-US" altLang="zh-TW" sz="2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2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endParaRPr lang="en-US" altLang="zh-TW" sz="26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01168" lvl="1" indent="0">
              <a:buNone/>
            </a:pPr>
            <a:endParaRPr lang="en-US" altLang="zh-TW" sz="26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zh-TW" altLang="en-US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                           </a:t>
            </a:r>
            <a: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</a:t>
            </a:r>
            <a:b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</a:t>
            </a:r>
            <a:endParaRPr lang="en-US" altLang="zh-TW" sz="2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Font typeface="Wingdings" panose="05000000000000000000" pitchFamily="2" charset="2"/>
              <a:buChar char="l"/>
            </a:pPr>
            <a:endParaRPr lang="en-US" altLang="zh-TW" sz="28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Font typeface="Wingdings" panose="05000000000000000000" pitchFamily="2" charset="2"/>
              <a:buChar char="l"/>
            </a:pPr>
            <a:endParaRPr lang="zh-TW" altLang="en-US" sz="2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097280" y="188607"/>
            <a:ext cx="2895298" cy="369332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TW" dirty="0" err="1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Hyperopt</a:t>
            </a:r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介紹</a:t>
            </a:r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995198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Hyperopt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介紹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—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定義目標函數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097279" y="1845734"/>
            <a:ext cx="10058401" cy="4402666"/>
          </a:xfrm>
        </p:spPr>
        <p:txBody>
          <a:bodyPr>
            <a:noAutofit/>
          </a:bodyPr>
          <a:lstStyle/>
          <a:p>
            <a:pPr marL="201168" lvl="1" indent="0">
              <a:buNone/>
            </a:pPr>
            <a:endParaRPr lang="en-US" altLang="zh-TW" sz="26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zh-TW" altLang="en-US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                           </a:t>
            </a:r>
            <a: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</a:t>
            </a:r>
            <a:b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</a:t>
            </a:r>
            <a:endParaRPr lang="en-US" altLang="zh-TW" sz="2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Font typeface="Wingdings" panose="05000000000000000000" pitchFamily="2" charset="2"/>
              <a:buChar char="l"/>
            </a:pPr>
            <a:endParaRPr lang="en-US" altLang="zh-TW" sz="28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Font typeface="Wingdings" panose="05000000000000000000" pitchFamily="2" charset="2"/>
              <a:buChar char="l"/>
            </a:pPr>
            <a:endParaRPr lang="zh-TW" altLang="en-US" sz="2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097280" y="188607"/>
            <a:ext cx="2895298" cy="369332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TW" dirty="0" err="1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Hyperopt</a:t>
            </a:r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介紹</a:t>
            </a:r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/>
          <a:srcRect l="14166" t="35926" r="47223" b="22716"/>
          <a:stretch/>
        </p:blipFill>
        <p:spPr>
          <a:xfrm>
            <a:off x="1097279" y="1737360"/>
            <a:ext cx="7606454" cy="4583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346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97279" y="286603"/>
            <a:ext cx="10208029" cy="1450757"/>
          </a:xfrm>
        </p:spPr>
        <p:txBody>
          <a:bodyPr/>
          <a:lstStyle/>
          <a:p>
            <a:r>
              <a:rPr lang="en-US" altLang="zh-TW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Hyperopt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介紹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—</a:t>
            </a:r>
            <a:r>
              <a:rPr lang="zh-TW" altLang="en-US" dirty="0">
                <a:latin typeface="微軟正黑體" panose="020B0604030504040204" pitchFamily="34" charset="-120"/>
              </a:rPr>
              <a:t>定義超參數搜尋空間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097279" y="1845734"/>
            <a:ext cx="10058401" cy="4402666"/>
          </a:xfrm>
        </p:spPr>
        <p:txBody>
          <a:bodyPr>
            <a:noAutofit/>
          </a:bodyPr>
          <a:lstStyle/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超參數搜尋常用之取值方法</a:t>
            </a:r>
            <a:endParaRPr lang="en-US" altLang="zh-TW" sz="26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715518" lvl="1" indent="-514350">
              <a:lnSpc>
                <a:spcPct val="150000"/>
              </a:lnSpc>
              <a:buFont typeface="+mj-lt"/>
              <a:buAutoNum type="arabicPeriod"/>
            </a:pPr>
            <a:r>
              <a:rPr lang="en-US" altLang="zh-TW" sz="2600" b="1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hp.choice</a:t>
            </a:r>
            <a:r>
              <a:rPr lang="en-US" altLang="zh-TW" sz="2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列舉設定取值範圍內的值，若取值範圍為</a:t>
            </a:r>
            <a:r>
              <a:rPr lang="en-US" altLang="zh-TW" sz="2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[1, 2, 3]</a:t>
            </a:r>
            <a:r>
              <a:rPr lang="zh-TW" altLang="en-US" sz="2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r>
              <a:rPr lang="en-US" altLang="zh-TW" sz="2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2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2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則選取 </a:t>
            </a:r>
            <a:r>
              <a:rPr lang="en-US" altLang="zh-TW" sz="2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1, 2, 3</a:t>
            </a:r>
            <a:r>
              <a:rPr lang="zh-TW" altLang="en-US" sz="2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26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715518" lvl="1" indent="-514350">
              <a:lnSpc>
                <a:spcPct val="150000"/>
              </a:lnSpc>
              <a:buFont typeface="+mj-lt"/>
              <a:buAutoNum type="arabicPeriod"/>
            </a:pPr>
            <a:endParaRPr lang="en-US" altLang="zh-TW" sz="26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715518" lvl="1" indent="-514350">
              <a:lnSpc>
                <a:spcPct val="150000"/>
              </a:lnSpc>
              <a:buFont typeface="+mj-lt"/>
              <a:buAutoNum type="arabicPeriod"/>
            </a:pPr>
            <a:r>
              <a:rPr lang="en-US" altLang="zh-TW" sz="2600" b="1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hp.uniform</a:t>
            </a:r>
            <a:r>
              <a:rPr lang="zh-TW" altLang="en-US" sz="2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取值範圍為均勻分布，隨機挑選數值。</a:t>
            </a:r>
            <a:endParaRPr lang="en-US" altLang="zh-TW" sz="26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zh-TW" altLang="en-US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                           </a:t>
            </a:r>
            <a: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</a:t>
            </a:r>
            <a:b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</a:t>
            </a:r>
            <a:endParaRPr lang="en-US" altLang="zh-TW" sz="2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Font typeface="Wingdings" panose="05000000000000000000" pitchFamily="2" charset="2"/>
              <a:buChar char="l"/>
            </a:pPr>
            <a:endParaRPr lang="en-US" altLang="zh-TW" sz="28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Font typeface="Wingdings" panose="05000000000000000000" pitchFamily="2" charset="2"/>
              <a:buChar char="l"/>
            </a:pPr>
            <a:endParaRPr lang="zh-TW" altLang="en-US" sz="2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097280" y="188607"/>
            <a:ext cx="2895298" cy="369332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TW" dirty="0" err="1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Hyperopt</a:t>
            </a:r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介紹</a:t>
            </a:r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975706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97279" y="286603"/>
            <a:ext cx="10208029" cy="1450757"/>
          </a:xfrm>
        </p:spPr>
        <p:txBody>
          <a:bodyPr/>
          <a:lstStyle/>
          <a:p>
            <a:r>
              <a:rPr lang="en-US" altLang="zh-TW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Hyperopt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介紹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—</a:t>
            </a:r>
            <a:r>
              <a:rPr lang="zh-TW" altLang="en-US" dirty="0">
                <a:latin typeface="微軟正黑體" panose="020B0604030504040204" pitchFamily="34" charset="-120"/>
              </a:rPr>
              <a:t>定義搜尋演算法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097279" y="1845734"/>
            <a:ext cx="10058401" cy="4402666"/>
          </a:xfrm>
        </p:spPr>
        <p:txBody>
          <a:bodyPr>
            <a:noAutofit/>
          </a:bodyPr>
          <a:lstStyle/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600" b="1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Hyperopt</a:t>
            </a:r>
            <a:r>
              <a:rPr lang="zh-TW" altLang="en-US" sz="2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提供之搜尋演算法</a:t>
            </a:r>
            <a:endParaRPr lang="en-US" altLang="zh-TW" sz="26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715518" lvl="1" indent="-514350">
              <a:lnSpc>
                <a:spcPct val="150000"/>
              </a:lnSpc>
              <a:buFont typeface="+mj-lt"/>
              <a:buAutoNum type="arabicPeriod"/>
            </a:pPr>
            <a:r>
              <a:rPr lang="en-US" altLang="zh-TW" sz="2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random search(</a:t>
            </a:r>
            <a:r>
              <a:rPr lang="zh-TW" altLang="en-US" sz="2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隨機搜尋</a:t>
            </a:r>
            <a:r>
              <a:rPr lang="en-US" altLang="zh-TW" sz="2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br>
              <a:rPr lang="en-US" altLang="zh-TW" sz="2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2600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algo</a:t>
            </a:r>
            <a:r>
              <a:rPr lang="en-US" altLang="zh-TW" sz="2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= </a:t>
            </a:r>
            <a:r>
              <a:rPr lang="en-US" altLang="zh-TW" sz="2800" dirty="0" err="1" smtClean="0"/>
              <a:t>hyperopt.rand.suggest</a:t>
            </a:r>
            <a:endParaRPr lang="en-US" altLang="zh-TW" sz="26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715518" lvl="1" indent="-514350">
              <a:lnSpc>
                <a:spcPct val="150000"/>
              </a:lnSpc>
              <a:buFont typeface="+mj-lt"/>
              <a:buAutoNum type="arabicPeriod"/>
            </a:pPr>
            <a:r>
              <a:rPr lang="en-US" altLang="zh-TW" sz="2800" b="1" dirty="0" smtClean="0"/>
              <a:t>Tree of </a:t>
            </a:r>
            <a:r>
              <a:rPr lang="en-US" altLang="zh-TW" sz="2800" b="1" dirty="0" err="1" smtClean="0"/>
              <a:t>Parzen</a:t>
            </a:r>
            <a:r>
              <a:rPr lang="en-US" altLang="zh-TW" sz="2800" b="1" dirty="0" smtClean="0"/>
              <a:t> Estimators (TPE</a:t>
            </a:r>
            <a:r>
              <a:rPr lang="zh-TW" altLang="en-US" sz="2800" b="1" dirty="0" smtClean="0"/>
              <a:t>算法</a:t>
            </a:r>
            <a:r>
              <a:rPr lang="en-US" altLang="zh-TW" sz="2800" b="1" dirty="0" smtClean="0"/>
              <a:t>)</a:t>
            </a:r>
            <a:br>
              <a:rPr lang="en-US" altLang="zh-TW" sz="2800" b="1" dirty="0" smtClean="0"/>
            </a:br>
            <a:r>
              <a:rPr lang="en-US" altLang="zh-TW" sz="2800" dirty="0" err="1" smtClean="0"/>
              <a:t>algo</a:t>
            </a:r>
            <a:r>
              <a:rPr lang="en-US" altLang="zh-TW" sz="2800" dirty="0" smtClean="0"/>
              <a:t> </a:t>
            </a:r>
            <a:r>
              <a:rPr lang="en-US" altLang="zh-TW" sz="2800" dirty="0"/>
              <a:t>= </a:t>
            </a:r>
            <a:r>
              <a:rPr lang="en-US" altLang="zh-TW" sz="2800" dirty="0" err="1" smtClean="0"/>
              <a:t>hyperopt.tpe.suggest</a:t>
            </a:r>
            <a:r>
              <a:rPr lang="en-US" altLang="zh-TW" sz="2800" dirty="0" smtClean="0"/>
              <a:t> (</a:t>
            </a:r>
            <a:r>
              <a:rPr lang="zh-TW" altLang="en-US" sz="2800" b="1" dirty="0" smtClean="0">
                <a:solidFill>
                  <a:srgbClr val="FF0000"/>
                </a:solidFill>
              </a:rPr>
              <a:t>推薦使用</a:t>
            </a:r>
            <a:endParaRPr lang="en-US" altLang="zh-TW" sz="2600" b="1" dirty="0">
              <a:solidFill>
                <a:srgbClr val="FF0000"/>
              </a:solidFill>
              <a:latin typeface="微軟正黑體" panose="020B0604030504040204" pitchFamily="34" charset="-120"/>
            </a:endParaRPr>
          </a:p>
          <a:p>
            <a:pPr marL="715518" lvl="1" indent="-514350">
              <a:lnSpc>
                <a:spcPct val="150000"/>
              </a:lnSpc>
              <a:buFont typeface="+mj-lt"/>
              <a:buAutoNum type="arabicPeriod"/>
            </a:pPr>
            <a:endParaRPr lang="en-US" altLang="zh-TW" sz="2800" dirty="0" smtClean="0"/>
          </a:p>
          <a:p>
            <a:pPr marL="715518" lvl="1" indent="-514350">
              <a:lnSpc>
                <a:spcPct val="150000"/>
              </a:lnSpc>
              <a:buFont typeface="+mj-lt"/>
              <a:buAutoNum type="arabicPeriod"/>
            </a:pPr>
            <a:endParaRPr lang="en-US" altLang="zh-TW" sz="26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zh-TW" altLang="en-US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                           </a:t>
            </a:r>
            <a: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</a:t>
            </a:r>
            <a:b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</a:t>
            </a:r>
            <a:endParaRPr lang="en-US" altLang="zh-TW" sz="2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Font typeface="Wingdings" panose="05000000000000000000" pitchFamily="2" charset="2"/>
              <a:buChar char="l"/>
            </a:pPr>
            <a:endParaRPr lang="en-US" altLang="zh-TW" sz="28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Font typeface="Wingdings" panose="05000000000000000000" pitchFamily="2" charset="2"/>
              <a:buChar char="l"/>
            </a:pPr>
            <a:endParaRPr lang="zh-TW" altLang="en-US" sz="2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097280" y="188607"/>
            <a:ext cx="2895298" cy="369332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TW" dirty="0" err="1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Hyperopt</a:t>
            </a:r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介紹</a:t>
            </a:r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55422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9643700" y="5416090"/>
            <a:ext cx="21185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ref:</a:t>
            </a:r>
          </a:p>
          <a:p>
            <a:r>
              <a:rPr lang="en-US" altLang="zh-TW" dirty="0">
                <a:hlinkClick r:id="rId2"/>
              </a:rPr>
              <a:t>https://goo.gl/Cmd8SN</a:t>
            </a:r>
            <a:endParaRPr lang="zh-TW" altLang="en-US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142" y="1083375"/>
            <a:ext cx="8622392" cy="5256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563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Office 佈景主題">
  <a:themeElements>
    <a:clrScheme name="藍色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回顧">
  <a:themeElements>
    <a:clrScheme name="藍色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回顧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3.xml><?xml version="1.0" encoding="utf-8"?>
<a:theme xmlns:a="http://schemas.openxmlformats.org/drawingml/2006/main" name="有機">
  <a:themeElements>
    <a:clrScheme name="藍色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有機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4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17794</TotalTime>
  <Words>228</Words>
  <Application>Microsoft Office PowerPoint</Application>
  <PresentationFormat>寬螢幕</PresentationFormat>
  <Paragraphs>72</Paragraphs>
  <Slides>27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3</vt:i4>
      </vt:variant>
      <vt:variant>
        <vt:lpstr>投影片標題</vt:lpstr>
      </vt:variant>
      <vt:variant>
        <vt:i4>27</vt:i4>
      </vt:variant>
    </vt:vector>
  </HeadingPairs>
  <TitlesOfParts>
    <vt:vector size="36" baseType="lpstr">
      <vt:lpstr>DejaVu Sans</vt:lpstr>
      <vt:lpstr>微軟正黑體</vt:lpstr>
      <vt:lpstr>新細明體</vt:lpstr>
      <vt:lpstr>Arial</vt:lpstr>
      <vt:lpstr>Calibri</vt:lpstr>
      <vt:lpstr>Wingdings</vt:lpstr>
      <vt:lpstr>Office 佈景主題</vt:lpstr>
      <vt:lpstr>1_回顧</vt:lpstr>
      <vt:lpstr>有機</vt:lpstr>
      <vt:lpstr>PowerPoint 簡報</vt:lpstr>
      <vt:lpstr>PowerPoint 簡報</vt:lpstr>
      <vt:lpstr>Hyperopt介紹</vt:lpstr>
      <vt:lpstr>Hyperopt介紹</vt:lpstr>
      <vt:lpstr>Hyperopt介紹—操作流程</vt:lpstr>
      <vt:lpstr>Hyperopt介紹—定義目標函數</vt:lpstr>
      <vt:lpstr>Hyperopt介紹—定義超參數搜尋空間</vt:lpstr>
      <vt:lpstr>Hyperopt介紹—定義搜尋演算法</vt:lpstr>
      <vt:lpstr>PowerPoint 簡報</vt:lpstr>
      <vt:lpstr>PowerPoint 簡報</vt:lpstr>
      <vt:lpstr>Hyperopt介紹—Hyperopt安裝</vt:lpstr>
      <vt:lpstr>Hyperopt介紹—相關文件</vt:lpstr>
      <vt:lpstr>CatBoost參數調整— Hyperopt使用範例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謝謝您的聆聽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</dc:title>
  <dc:creator>Windows 使用者</dc:creator>
  <cp:lastModifiedBy>Windows 使用者</cp:lastModifiedBy>
  <cp:revision>986</cp:revision>
  <dcterms:created xsi:type="dcterms:W3CDTF">2018-04-17T05:15:45Z</dcterms:created>
  <dcterms:modified xsi:type="dcterms:W3CDTF">2018-07-19T08:25:29Z</dcterms:modified>
</cp:coreProperties>
</file>